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jinq+zI05SxrVTQ7jcNBWCdNi8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Computer_science" TargetMode="External"/><Relationship Id="rId3" Type="http://schemas.openxmlformats.org/officeDocument/2006/relationships/hyperlink" Target="https://en.wikipedia.org/wiki/Expression_(programming)" TargetMode="External"/><Relationship Id="rId4" Type="http://schemas.openxmlformats.org/officeDocument/2006/relationships/hyperlink" Target="https://en.wikipedia.org/wiki/Programming_language" TargetMode="External"/><Relationship Id="rId5" Type="http://schemas.openxmlformats.org/officeDocument/2006/relationships/hyperlink" Target="https://en.wikipedia.org/wiki/Boolean_valu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Learn how a computer program can make decisions with the use of conditional blocks (selection).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Learning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By the end of this tutorial children should be able to: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Understand that programs need to make decisions based on certain conditions.</a:t>
            </a:r>
            <a:endParaRPr/>
          </a:p>
          <a:p>
            <a:pPr indent="0" lvl="0" marL="0" rtl="0" algn="l">
              <a:spcBef>
                <a:spcPts val="0"/>
              </a:spcBef>
              <a:spcAft>
                <a:spcPts val="0"/>
              </a:spcAft>
              <a:buNone/>
            </a:pPr>
            <a:r>
              <a:rPr lang="en-GB"/>
              <a:t>• Use conditional blocks in simple programs.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Challenge (10/15mins)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Use what you've learned in Tutorial 3 to try and complete the challenge, while staying within the suggested block limit. Challenge resources work in a similar manner to tutorial resources, but the problems are harder to solve. They are intended to test that children have grasped the concepts introduced in the preceding tutorials. Each task in a challenge has a suggested block limit the children should try to stay within.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8" name="Google Shape;17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Solution challenges may have many different correct solutions. Above is an example of a correct solution that doesn't exceed the block limit.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8" name="Google Shape;1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key vocabulary for this lesson:</a:t>
            </a:r>
            <a:endParaRPr/>
          </a:p>
          <a:p>
            <a:pPr indent="0" lvl="0" marL="0" marR="0" rtl="0" algn="l">
              <a:lnSpc>
                <a:spcPct val="100000"/>
              </a:lnSpc>
              <a:spcBef>
                <a:spcPts val="0"/>
              </a:spcBef>
              <a:spcAft>
                <a:spcPts val="0"/>
              </a:spcAft>
              <a:buClr>
                <a:schemeClr val="dk1"/>
              </a:buClr>
              <a:buSzPts val="1200"/>
              <a:buFont typeface="Calibri"/>
              <a:buNone/>
            </a:pPr>
            <a:br>
              <a:rPr lang="en-GB" sz="1200">
                <a:solidFill>
                  <a:schemeClr val="dk1"/>
                </a:solidFill>
                <a:latin typeface="Calibri"/>
                <a:ea typeface="Calibri"/>
                <a:cs typeface="Calibri"/>
                <a:sym typeface="Calibri"/>
              </a:rPr>
            </a:br>
            <a:r>
              <a:rPr b="1" i="0" lang="en-GB" sz="1200">
                <a:solidFill>
                  <a:schemeClr val="dk1"/>
                </a:solidFill>
                <a:latin typeface="Calibri"/>
                <a:ea typeface="Calibri"/>
                <a:cs typeface="Calibri"/>
                <a:sym typeface="Calibri"/>
              </a:rPr>
              <a:t>Algorithm</a:t>
            </a:r>
            <a:r>
              <a:rPr b="0" i="0"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An unambiguous procedure or precise step-by-step guide to solve a problem or achieve a particular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Sequence: </a:t>
            </a:r>
            <a:r>
              <a:rPr b="0" i="0" lang="en-GB" sz="1200">
                <a:solidFill>
                  <a:schemeClr val="dk1"/>
                </a:solidFill>
                <a:latin typeface="Calibri"/>
                <a:ea typeface="Calibri"/>
                <a:cs typeface="Calibri"/>
                <a:sym typeface="Calibri"/>
              </a:rPr>
              <a:t>“When we sequence things, we arrange them in a particular order. Sequence-based algorithms are made from a precise set of instructions.”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Selection: </a:t>
            </a:r>
            <a:r>
              <a:rPr lang="en-GB"/>
              <a:t>(Refer to slide 4)</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Very young pupils develop an understanding of selection in the world around them. For example, when playing a game which requires a set amount of players, “If more than 4 players then wait until there are fewer.”</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They would have also used selection for choice made in the real world, “If it is warm outside, then I will not wear my coat”.”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Selection can become increasingly complex with multiple commands and may even start to combine (nesting) these to achieve a required result.</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Explain to students about the importance of </a:t>
            </a:r>
            <a:r>
              <a:rPr b="1" i="0" lang="en-GB" sz="1200">
                <a:solidFill>
                  <a:schemeClr val="dk1"/>
                </a:solidFill>
              </a:rPr>
              <a:t>selection</a:t>
            </a:r>
            <a:r>
              <a:rPr b="0" i="0" lang="en-GB" sz="1200">
                <a:solidFill>
                  <a:schemeClr val="dk1"/>
                </a:solidFill>
                <a:latin typeface="Calibri"/>
                <a:ea typeface="Calibri"/>
                <a:cs typeface="Calibri"/>
                <a:sym typeface="Calibri"/>
              </a:rPr>
              <a:t> in computing/coding.</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rgbClr val="00C5D4"/>
                </a:solidFill>
                <a:latin typeface="Arial"/>
                <a:ea typeface="Arial"/>
                <a:cs typeface="Arial"/>
                <a:sym typeface="Arial"/>
              </a:rPr>
              <a:t>In computer science conditional statements/selection can perform different computations or actions depending on whether a programmer-specified condition equals true or false.</a:t>
            </a:r>
            <a:endParaRPr sz="1200">
              <a:solidFill>
                <a:srgbClr val="00C5D4"/>
              </a:solidFill>
              <a:latin typeface="Arial"/>
              <a:ea typeface="Arial"/>
              <a:cs typeface="Arial"/>
              <a:sym typeface="Arial"/>
            </a:endParaRPr>
          </a:p>
          <a:p>
            <a:pPr indent="0" lvl="0" marL="0" rtl="0" algn="l">
              <a:spcBef>
                <a:spcPts val="0"/>
              </a:spcBef>
              <a:spcAft>
                <a:spcPts val="0"/>
              </a:spcAft>
              <a:buNone/>
            </a:pPr>
            <a:r>
              <a:t/>
            </a:r>
            <a:endParaRPr sz="1200">
              <a:solidFill>
                <a:srgbClr val="00C5D4"/>
              </a:solidFill>
              <a:latin typeface="Arial"/>
              <a:ea typeface="Arial"/>
              <a:cs typeface="Arial"/>
              <a:sym typeface="Arial"/>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Selection is the programming structure through which a computer executes one or other set of instructions according to whether a particular condition is met. You can build selection into a sequence of instructions. This ability to do different things, depending on what happens as a program is running, makes programming a powerful tool. At the core of many educational games is a simple selection command: “If the answer is right then give a reward, otherwise (else) say the answer is wrong”. Selection statements can be “nested” inside one another, allowing more-complex sets of conditions to be used to determine what happens in a program.</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a:t>
            </a:r>
            <a:r>
              <a:rPr b="1" lang="en-GB"/>
              <a:t>Code Disco: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should be encouraged to try running their programs to see what happens. They should not always expect to get it right first time. Testing a program, seeing what goes wrong and then fixing the problem is a very important part of coding (debugging). Tutorials and challenges in Code Disco always build on what has been learned previously. Children should be encouraged to think about what they've just learned, and see how it can be adapted and extended to solve other problems. Breaking a problem down into simpler problems and then combining the solutions is a very useful strategy in coding.</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this new block.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050">
                <a:solidFill>
                  <a:srgbClr val="222222"/>
                </a:solidFill>
                <a:highlight>
                  <a:srgbClr val="FFFFFF"/>
                </a:highlight>
                <a:latin typeface="Arial"/>
                <a:ea typeface="Arial"/>
                <a:cs typeface="Arial"/>
                <a:sym typeface="Arial"/>
              </a:rPr>
              <a:t>The </a:t>
            </a:r>
            <a:r>
              <a:rPr b="1" lang="en-GB" sz="1050">
                <a:solidFill>
                  <a:srgbClr val="222222"/>
                </a:solidFill>
                <a:highlight>
                  <a:srgbClr val="FFFFFF"/>
                </a:highlight>
                <a:latin typeface="Arial"/>
                <a:ea typeface="Arial"/>
                <a:cs typeface="Arial"/>
                <a:sym typeface="Arial"/>
              </a:rPr>
              <a:t>If</a:t>
            </a:r>
            <a:r>
              <a:rPr lang="en-GB" sz="1050">
                <a:solidFill>
                  <a:srgbClr val="222222"/>
                </a:solidFill>
                <a:highlight>
                  <a:srgbClr val="FFFFFF"/>
                </a:highlight>
                <a:latin typeface="Arial"/>
                <a:ea typeface="Arial"/>
                <a:cs typeface="Arial"/>
                <a:sym typeface="Arial"/>
              </a:rPr>
              <a:t> () </a:t>
            </a:r>
            <a:r>
              <a:rPr b="1" lang="en-GB" sz="1050">
                <a:solidFill>
                  <a:srgbClr val="222222"/>
                </a:solidFill>
                <a:highlight>
                  <a:srgbClr val="FFFFFF"/>
                </a:highlight>
                <a:latin typeface="Arial"/>
                <a:ea typeface="Arial"/>
                <a:cs typeface="Arial"/>
                <a:sym typeface="Arial"/>
              </a:rPr>
              <a:t>Then block</a:t>
            </a:r>
            <a:r>
              <a:rPr lang="en-GB" sz="1050">
                <a:solidFill>
                  <a:srgbClr val="222222"/>
                </a:solidFill>
                <a:highlight>
                  <a:srgbClr val="FFFFFF"/>
                </a:highlight>
                <a:latin typeface="Arial"/>
                <a:ea typeface="Arial"/>
                <a:cs typeface="Arial"/>
                <a:sym typeface="Arial"/>
              </a:rPr>
              <a:t> is a control </a:t>
            </a:r>
            <a:r>
              <a:rPr b="1" lang="en-GB" sz="1050">
                <a:solidFill>
                  <a:srgbClr val="222222"/>
                </a:solidFill>
                <a:highlight>
                  <a:srgbClr val="FFFFFF"/>
                </a:highlight>
                <a:latin typeface="Arial"/>
                <a:ea typeface="Arial"/>
                <a:cs typeface="Arial"/>
                <a:sym typeface="Arial"/>
              </a:rPr>
              <a:t>block</a:t>
            </a:r>
            <a:r>
              <a:rPr lang="en-GB" sz="1050">
                <a:solidFill>
                  <a:srgbClr val="222222"/>
                </a:solidFill>
                <a:highlight>
                  <a:srgbClr val="FFFFFF"/>
                </a:highlight>
                <a:latin typeface="Arial"/>
                <a:ea typeface="Arial"/>
                <a:cs typeface="Arial"/>
                <a:sym typeface="Arial"/>
              </a:rPr>
              <a:t> and a C </a:t>
            </a:r>
            <a:r>
              <a:rPr b="1" lang="en-GB" sz="1050">
                <a:solidFill>
                  <a:srgbClr val="222222"/>
                </a:solidFill>
                <a:highlight>
                  <a:srgbClr val="FFFFFF"/>
                </a:highlight>
                <a:latin typeface="Arial"/>
                <a:ea typeface="Arial"/>
                <a:cs typeface="Arial"/>
                <a:sym typeface="Arial"/>
              </a:rPr>
              <a:t>block</a:t>
            </a:r>
            <a:r>
              <a:rPr lang="en-GB" sz="1050">
                <a:solidFill>
                  <a:srgbClr val="222222"/>
                </a:solidFill>
                <a:highlight>
                  <a:srgbClr val="FFFFFF"/>
                </a:highlight>
                <a:latin typeface="Arial"/>
                <a:ea typeface="Arial"/>
                <a:cs typeface="Arial"/>
                <a:sym typeface="Arial"/>
              </a:rPr>
              <a:t>. The </a:t>
            </a:r>
            <a:r>
              <a:rPr b="1" lang="en-GB" sz="1050">
                <a:solidFill>
                  <a:srgbClr val="222222"/>
                </a:solidFill>
                <a:highlight>
                  <a:srgbClr val="FFFFFF"/>
                </a:highlight>
                <a:latin typeface="Arial"/>
                <a:ea typeface="Arial"/>
                <a:cs typeface="Arial"/>
                <a:sym typeface="Arial"/>
              </a:rPr>
              <a:t>block</a:t>
            </a:r>
            <a:r>
              <a:rPr lang="en-GB" sz="1050">
                <a:solidFill>
                  <a:srgbClr val="222222"/>
                </a:solidFill>
                <a:highlight>
                  <a:srgbClr val="FFFFFF"/>
                </a:highlight>
                <a:latin typeface="Arial"/>
                <a:ea typeface="Arial"/>
                <a:cs typeface="Arial"/>
                <a:sym typeface="Arial"/>
              </a:rPr>
              <a:t> checks it is a Boolean expression (In </a:t>
            </a:r>
            <a:r>
              <a:rPr lang="en-GB" sz="1050">
                <a:solidFill>
                  <a:srgbClr val="0B0080"/>
                </a:solidFill>
                <a:highlight>
                  <a:srgbClr val="FFFFFF"/>
                </a:highlight>
                <a:uFill>
                  <a:noFill/>
                </a:uFill>
                <a:latin typeface="Arial"/>
                <a:ea typeface="Arial"/>
                <a:cs typeface="Arial"/>
                <a:sym typeface="Arial"/>
                <a:hlinkClick r:id="rId2"/>
              </a:rPr>
              <a:t>computer science</a:t>
            </a:r>
            <a:r>
              <a:rPr lang="en-GB" sz="1050">
                <a:solidFill>
                  <a:srgbClr val="222222"/>
                </a:solidFill>
                <a:highlight>
                  <a:srgbClr val="FFFFFF"/>
                </a:highlight>
                <a:latin typeface="Arial"/>
                <a:ea typeface="Arial"/>
                <a:cs typeface="Arial"/>
                <a:sym typeface="Arial"/>
              </a:rPr>
              <a:t>, a </a:t>
            </a:r>
            <a:r>
              <a:rPr b="1" lang="en-GB" sz="1050">
                <a:solidFill>
                  <a:srgbClr val="222222"/>
                </a:solidFill>
                <a:highlight>
                  <a:srgbClr val="FFFFFF"/>
                </a:highlight>
                <a:latin typeface="Arial"/>
                <a:ea typeface="Arial"/>
                <a:cs typeface="Arial"/>
                <a:sym typeface="Arial"/>
              </a:rPr>
              <a:t>Boolean expression</a:t>
            </a:r>
            <a:r>
              <a:rPr lang="en-GB" sz="1050">
                <a:solidFill>
                  <a:srgbClr val="222222"/>
                </a:solidFill>
                <a:highlight>
                  <a:srgbClr val="FFFFFF"/>
                </a:highlight>
                <a:latin typeface="Arial"/>
                <a:ea typeface="Arial"/>
                <a:cs typeface="Arial"/>
                <a:sym typeface="Arial"/>
              </a:rPr>
              <a:t> is an </a:t>
            </a:r>
            <a:r>
              <a:rPr lang="en-GB" sz="1050">
                <a:solidFill>
                  <a:srgbClr val="0B0080"/>
                </a:solidFill>
                <a:highlight>
                  <a:srgbClr val="FFFFFF"/>
                </a:highlight>
                <a:uFill>
                  <a:noFill/>
                </a:uFill>
                <a:latin typeface="Arial"/>
                <a:ea typeface="Arial"/>
                <a:cs typeface="Arial"/>
                <a:sym typeface="Arial"/>
                <a:hlinkClick r:id="rId3"/>
              </a:rPr>
              <a:t>expression</a:t>
            </a:r>
            <a:r>
              <a:rPr lang="en-GB" sz="1050">
                <a:solidFill>
                  <a:srgbClr val="222222"/>
                </a:solidFill>
                <a:highlight>
                  <a:srgbClr val="FFFFFF"/>
                </a:highlight>
                <a:latin typeface="Arial"/>
                <a:ea typeface="Arial"/>
                <a:cs typeface="Arial"/>
                <a:sym typeface="Arial"/>
              </a:rPr>
              <a:t> used in </a:t>
            </a:r>
            <a:r>
              <a:rPr lang="en-GB" sz="1050">
                <a:solidFill>
                  <a:srgbClr val="0B0080"/>
                </a:solidFill>
                <a:highlight>
                  <a:srgbClr val="FFFFFF"/>
                </a:highlight>
                <a:uFill>
                  <a:noFill/>
                </a:uFill>
                <a:latin typeface="Arial"/>
                <a:ea typeface="Arial"/>
                <a:cs typeface="Arial"/>
                <a:sym typeface="Arial"/>
                <a:hlinkClick r:id="rId4"/>
              </a:rPr>
              <a:t>programming languages</a:t>
            </a:r>
            <a:r>
              <a:rPr lang="en-GB" sz="1050">
                <a:solidFill>
                  <a:srgbClr val="222222"/>
                </a:solidFill>
                <a:highlight>
                  <a:srgbClr val="FFFFFF"/>
                </a:highlight>
                <a:latin typeface="Arial"/>
                <a:ea typeface="Arial"/>
                <a:cs typeface="Arial"/>
                <a:sym typeface="Arial"/>
              </a:rPr>
              <a:t> that produces a </a:t>
            </a:r>
            <a:r>
              <a:rPr lang="en-GB" sz="1050">
                <a:solidFill>
                  <a:srgbClr val="0B0080"/>
                </a:solidFill>
                <a:highlight>
                  <a:srgbClr val="FFFFFF"/>
                </a:highlight>
                <a:uFill>
                  <a:noFill/>
                </a:uFill>
                <a:latin typeface="Arial"/>
                <a:ea typeface="Arial"/>
                <a:cs typeface="Arial"/>
                <a:sym typeface="Arial"/>
                <a:hlinkClick r:id="rId5"/>
              </a:rPr>
              <a:t>Boolean value</a:t>
            </a:r>
            <a:r>
              <a:rPr lang="en-GB" sz="1050">
                <a:solidFill>
                  <a:srgbClr val="222222"/>
                </a:solidFill>
                <a:highlight>
                  <a:srgbClr val="FFFFFF"/>
                </a:highlight>
                <a:latin typeface="Arial"/>
                <a:ea typeface="Arial"/>
                <a:cs typeface="Arial"/>
                <a:sym typeface="Arial"/>
              </a:rPr>
              <a:t> when evaluated either “true or false”. </a:t>
            </a:r>
            <a:endParaRPr sz="105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lang="en-GB" sz="1050">
                <a:solidFill>
                  <a:srgbClr val="222222"/>
                </a:solidFill>
                <a:highlight>
                  <a:srgbClr val="FFFFFF"/>
                </a:highlight>
                <a:latin typeface="Arial"/>
                <a:ea typeface="Arial"/>
                <a:cs typeface="Arial"/>
                <a:sym typeface="Arial"/>
              </a:rPr>
              <a:t>... The condition is only checked once; </a:t>
            </a:r>
            <a:r>
              <a:rPr b="1" lang="en-GB" sz="1050">
                <a:solidFill>
                  <a:srgbClr val="222222"/>
                </a:solidFill>
                <a:highlight>
                  <a:srgbClr val="FFFFFF"/>
                </a:highlight>
                <a:latin typeface="Arial"/>
                <a:ea typeface="Arial"/>
                <a:cs typeface="Arial"/>
                <a:sym typeface="Arial"/>
              </a:rPr>
              <a:t>if</a:t>
            </a:r>
            <a:r>
              <a:rPr lang="en-GB" sz="1050">
                <a:solidFill>
                  <a:srgbClr val="222222"/>
                </a:solidFill>
                <a:highlight>
                  <a:srgbClr val="FFFFFF"/>
                </a:highlight>
                <a:latin typeface="Arial"/>
                <a:ea typeface="Arial"/>
                <a:cs typeface="Arial"/>
                <a:sym typeface="Arial"/>
              </a:rPr>
              <a:t> the condition turns to false while the script inside the </a:t>
            </a:r>
            <a:r>
              <a:rPr b="1" lang="en-GB" sz="1050">
                <a:solidFill>
                  <a:srgbClr val="222222"/>
                </a:solidFill>
                <a:highlight>
                  <a:srgbClr val="FFFFFF"/>
                </a:highlight>
                <a:latin typeface="Arial"/>
                <a:ea typeface="Arial"/>
                <a:cs typeface="Arial"/>
                <a:sym typeface="Arial"/>
              </a:rPr>
              <a:t>block</a:t>
            </a:r>
            <a:r>
              <a:rPr lang="en-GB" sz="1050">
                <a:solidFill>
                  <a:srgbClr val="222222"/>
                </a:solidFill>
                <a:highlight>
                  <a:srgbClr val="FFFFFF"/>
                </a:highlight>
                <a:latin typeface="Arial"/>
                <a:ea typeface="Arial"/>
                <a:cs typeface="Arial"/>
                <a:sym typeface="Arial"/>
              </a:rPr>
              <a:t> is running, it will keep running until it has finished.</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a:t>
            </a:r>
            <a:r>
              <a:rPr b="1" lang="en-GB"/>
              <a:t>Busy Code</a:t>
            </a:r>
            <a:r>
              <a:rPr lang="en-GB"/>
              <a:t>:</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code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action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instructions area</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GB"/>
              <a:t>Tutorials (10/15 mins)</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Tutorials consist of multiple steps that can be worked through.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 objective will be presented in the instructions area in the bottom left of the screen, along with any hints that may help children to complete the stage. Some steps include a clue button which will give a visual clue, normally where a new block type is introduced or an existing block type is used in a new way.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each stage is complete, a next button will appear allowing children to move onto the next stage.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the final stage has been completed, children can either try any related challenges or projects or can move onto the next tutorial.</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You will want to demo this with your students going through the first instructions together.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Solutions for tutorial if needed.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68" name="Google Shape;16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pic>
        <p:nvPicPr>
          <p:cNvPr descr="A circuit board&#10;&#10;Description automatically generated" id="89" name="Google Shape;89;p1"/>
          <p:cNvPicPr preferRelativeResize="0"/>
          <p:nvPr/>
        </p:nvPicPr>
        <p:blipFill rotWithShape="1">
          <a:blip r:embed="rId3">
            <a:alphaModFix/>
          </a:blip>
          <a:srcRect b="0" l="0" r="0" t="0"/>
          <a:stretch/>
        </p:blipFill>
        <p:spPr>
          <a:xfrm>
            <a:off x="20" y="10"/>
            <a:ext cx="12191980" cy="6857990"/>
          </a:xfrm>
          <a:custGeom>
            <a:rect b="b" l="l" r="r" t="t"/>
            <a:pathLst>
              <a:path extrusionOk="0" h="6858000" w="12191997">
                <a:moveTo>
                  <a:pt x="6631620" y="983228"/>
                </a:moveTo>
                <a:cubicBezTo>
                  <a:pt x="6631620" y="983228"/>
                  <a:pt x="6631620" y="983228"/>
                  <a:pt x="12091643" y="983228"/>
                </a:cubicBezTo>
                <a:lnTo>
                  <a:pt x="12191997" y="991151"/>
                </a:lnTo>
                <a:lnTo>
                  <a:pt x="12191997" y="6858000"/>
                </a:lnTo>
                <a:lnTo>
                  <a:pt x="3051794" y="6858000"/>
                </a:lnTo>
                <a:lnTo>
                  <a:pt x="3048485" y="6845812"/>
                </a:lnTo>
                <a:cubicBezTo>
                  <a:pt x="2999734" y="6614233"/>
                  <a:pt x="3024109" y="6346091"/>
                  <a:pt x="3121611" y="6151078"/>
                </a:cubicBezTo>
                <a:cubicBezTo>
                  <a:pt x="3121611" y="6151078"/>
                  <a:pt x="3121611" y="6151078"/>
                  <a:pt x="5851619" y="1422010"/>
                </a:cubicBezTo>
                <a:cubicBezTo>
                  <a:pt x="5997869" y="1178242"/>
                  <a:pt x="6355374" y="983228"/>
                  <a:pt x="6631620" y="983228"/>
                </a:cubicBezTo>
                <a:close/>
                <a:moveTo>
                  <a:pt x="0" y="339531"/>
                </a:moveTo>
                <a:lnTo>
                  <a:pt x="54301" y="339531"/>
                </a:lnTo>
                <a:cubicBezTo>
                  <a:pt x="1340585" y="339531"/>
                  <a:pt x="1340585" y="339531"/>
                  <a:pt x="1340585" y="339531"/>
                </a:cubicBezTo>
                <a:cubicBezTo>
                  <a:pt x="1495969" y="339531"/>
                  <a:pt x="1635814" y="422097"/>
                  <a:pt x="1713506" y="556265"/>
                </a:cubicBezTo>
                <a:cubicBezTo>
                  <a:pt x="2909965" y="2625561"/>
                  <a:pt x="2909965" y="2625561"/>
                  <a:pt x="2909965" y="2625561"/>
                </a:cubicBezTo>
                <a:cubicBezTo>
                  <a:pt x="2987657" y="2754570"/>
                  <a:pt x="2987657" y="2919700"/>
                  <a:pt x="2909965" y="3048708"/>
                </a:cubicBezTo>
                <a:cubicBezTo>
                  <a:pt x="1713506" y="5118003"/>
                  <a:pt x="1713506" y="5118003"/>
                  <a:pt x="1713506" y="5118003"/>
                </a:cubicBezTo>
                <a:cubicBezTo>
                  <a:pt x="1635814" y="5252173"/>
                  <a:pt x="1495969" y="5334737"/>
                  <a:pt x="1340585" y="5334737"/>
                </a:cubicBezTo>
                <a:cubicBezTo>
                  <a:pt x="816002" y="5334737"/>
                  <a:pt x="406171" y="5334737"/>
                  <a:pt x="85990" y="5334737"/>
                </a:cubicBezTo>
                <a:lnTo>
                  <a:pt x="0" y="5334737"/>
                </a:lnTo>
                <a:close/>
                <a:moveTo>
                  <a:pt x="2861712" y="0"/>
                </a:moveTo>
                <a:lnTo>
                  <a:pt x="5175003" y="0"/>
                </a:lnTo>
                <a:lnTo>
                  <a:pt x="5220943" y="79581"/>
                </a:lnTo>
                <a:cubicBezTo>
                  <a:pt x="5331226" y="270618"/>
                  <a:pt x="5491637" y="548491"/>
                  <a:pt x="5724962" y="952668"/>
                </a:cubicBezTo>
                <a:cubicBezTo>
                  <a:pt x="5764962" y="1023782"/>
                  <a:pt x="5764962" y="1130450"/>
                  <a:pt x="5724962" y="1201564"/>
                </a:cubicBezTo>
                <a:cubicBezTo>
                  <a:pt x="5724962" y="1201564"/>
                  <a:pt x="5724962" y="1201564"/>
                  <a:pt x="4978322" y="2494933"/>
                </a:cubicBezTo>
                <a:cubicBezTo>
                  <a:pt x="4942768" y="2561602"/>
                  <a:pt x="4844993" y="2614935"/>
                  <a:pt x="4764998" y="2614935"/>
                </a:cubicBezTo>
                <a:lnTo>
                  <a:pt x="3271717" y="2614935"/>
                </a:lnTo>
                <a:cubicBezTo>
                  <a:pt x="3196167" y="2614935"/>
                  <a:pt x="3098390" y="2561602"/>
                  <a:pt x="3058392" y="2494933"/>
                </a:cubicBezTo>
                <a:cubicBezTo>
                  <a:pt x="3058392" y="2494933"/>
                  <a:pt x="3058392" y="2494933"/>
                  <a:pt x="2311754" y="1201564"/>
                </a:cubicBezTo>
                <a:cubicBezTo>
                  <a:pt x="2276199" y="1130450"/>
                  <a:pt x="2276199" y="1023782"/>
                  <a:pt x="2311754" y="952668"/>
                </a:cubicBezTo>
                <a:cubicBezTo>
                  <a:pt x="2311754" y="952668"/>
                  <a:pt x="2311754" y="952668"/>
                  <a:pt x="2811944" y="86212"/>
                </a:cubicBezTo>
                <a:close/>
              </a:path>
            </a:pathLst>
          </a:custGeom>
          <a:noFill/>
          <a:ln>
            <a:noFill/>
          </a:ln>
        </p:spPr>
      </p:pic>
      <p:sp>
        <p:nvSpPr>
          <p:cNvPr id="90" name="Google Shape;90;p1"/>
          <p:cNvSpPr txBox="1"/>
          <p:nvPr/>
        </p:nvSpPr>
        <p:spPr>
          <a:xfrm>
            <a:off x="4994398" y="2828830"/>
            <a:ext cx="45177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7200" u="none" cap="none" strike="noStrike">
                <a:solidFill>
                  <a:srgbClr val="0099A9"/>
                </a:solidFill>
                <a:latin typeface="Arial"/>
                <a:ea typeface="Arial"/>
                <a:cs typeface="Arial"/>
                <a:sym typeface="Arial"/>
              </a:rPr>
              <a:t>Selection</a:t>
            </a:r>
            <a:r>
              <a:rPr b="0" i="0" lang="en-GB" sz="7200" u="none" cap="none" strike="noStrike">
                <a:solidFill>
                  <a:srgbClr val="0099A9"/>
                </a:solidFill>
                <a:latin typeface="Arial"/>
                <a:ea typeface="Arial"/>
                <a:cs typeface="Arial"/>
                <a:sym typeface="Arial"/>
              </a:rPr>
              <a:t> </a:t>
            </a:r>
            <a:endParaRPr sz="7200">
              <a:solidFill>
                <a:srgbClr val="0099A9"/>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drawing&#10;&#10;Description automatically generated" id="92" name="Google Shape;92;p1"/>
          <p:cNvPicPr preferRelativeResize="0"/>
          <p:nvPr/>
        </p:nvPicPr>
        <p:blipFill rotWithShape="1">
          <a:blip r:embed="rId5">
            <a:alphaModFix/>
          </a:blip>
          <a:srcRect b="0" l="0" r="0" t="0"/>
          <a:stretch/>
        </p:blipFill>
        <p:spPr>
          <a:xfrm>
            <a:off x="9414435" y="2331237"/>
            <a:ext cx="2032882" cy="21955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9" name="Shape 179"/>
        <p:cNvGrpSpPr/>
        <p:nvPr/>
      </p:nvGrpSpPr>
      <p:grpSpPr>
        <a:xfrm>
          <a:off x="0" y="0"/>
          <a:ext cx="0" cy="0"/>
          <a:chOff x="0" y="0"/>
          <a:chExt cx="0" cy="0"/>
        </a:xfrm>
      </p:grpSpPr>
      <p:pic>
        <p:nvPicPr>
          <p:cNvPr id="180" name="Google Shape;180;p10"/>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81" name="Google Shape;181;p10"/>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0"/>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83" name="Google Shape;183;p10"/>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84" name="Google Shape;184;p10"/>
          <p:cNvPicPr preferRelativeResize="0"/>
          <p:nvPr/>
        </p:nvPicPr>
        <p:blipFill rotWithShape="1">
          <a:blip r:embed="rId5">
            <a:alphaModFix/>
          </a:blip>
          <a:srcRect b="0" l="0" r="0" t="0"/>
          <a:stretch/>
        </p:blipFill>
        <p:spPr>
          <a:xfrm>
            <a:off x="1523265" y="2881228"/>
            <a:ext cx="9145469" cy="15768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9" name="Shape 189"/>
        <p:cNvGrpSpPr/>
        <p:nvPr/>
      </p:nvGrpSpPr>
      <p:grpSpPr>
        <a:xfrm>
          <a:off x="0" y="0"/>
          <a:ext cx="0" cy="0"/>
          <a:chOff x="0" y="0"/>
          <a:chExt cx="0" cy="0"/>
        </a:xfrm>
      </p:grpSpPr>
      <p:pic>
        <p:nvPicPr>
          <p:cNvPr id="190" name="Google Shape;190;p11"/>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91" name="Google Shape;191;p11"/>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1"/>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93" name="Google Shape;193;p1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94" name="Google Shape;194;p11"/>
          <p:cNvPicPr preferRelativeResize="0"/>
          <p:nvPr/>
        </p:nvPicPr>
        <p:blipFill rotWithShape="1">
          <a:blip r:embed="rId5">
            <a:alphaModFix/>
          </a:blip>
          <a:srcRect b="0" l="0" r="0" t="0"/>
          <a:stretch/>
        </p:blipFill>
        <p:spPr>
          <a:xfrm>
            <a:off x="4102183" y="1313291"/>
            <a:ext cx="3987633" cy="42314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99" name="Google Shape;99;p2"/>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
          <p:cNvSpPr txBox="1"/>
          <p:nvPr/>
        </p:nvSpPr>
        <p:spPr>
          <a:xfrm>
            <a:off x="859972" y="2692348"/>
            <a:ext cx="10472056"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Sequence</a:t>
            </a:r>
            <a:endParaRPr/>
          </a:p>
          <a:p>
            <a:pPr indent="0" lvl="0" marL="0" marR="0" rtl="0" algn="ctr">
              <a:spcBef>
                <a:spcPts val="0"/>
              </a:spcBef>
              <a:spcAft>
                <a:spcPts val="0"/>
              </a:spcAft>
              <a:buNone/>
            </a:pPr>
            <a:r>
              <a:t/>
            </a:r>
            <a:endParaRPr sz="7200">
              <a:solidFill>
                <a:srgbClr val="00C5D4"/>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
        <p:nvSpPr>
          <p:cNvPr id="103" name="Google Shape;103;p2"/>
          <p:cNvSpPr txBox="1"/>
          <p:nvPr/>
        </p:nvSpPr>
        <p:spPr>
          <a:xfrm>
            <a:off x="859972" y="1338779"/>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Algorithm</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
          <p:cNvSpPr txBox="1"/>
          <p:nvPr/>
        </p:nvSpPr>
        <p:spPr>
          <a:xfrm>
            <a:off x="817442" y="3983811"/>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Selection</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11" name="Google Shape;111;p3"/>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13" name="Google Shape;113;p3"/>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
        <p:nvSpPr>
          <p:cNvPr id="114" name="Google Shape;114;p3"/>
          <p:cNvSpPr txBox="1"/>
          <p:nvPr/>
        </p:nvSpPr>
        <p:spPr>
          <a:xfrm>
            <a:off x="2327979" y="1166842"/>
            <a:ext cx="1010469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3600">
                <a:solidFill>
                  <a:srgbClr val="FF0000"/>
                </a:solidFill>
                <a:latin typeface="Arial"/>
                <a:ea typeface="Arial"/>
                <a:cs typeface="Arial"/>
                <a:sym typeface="Arial"/>
              </a:rPr>
              <a:t>If raining outside </a:t>
            </a:r>
            <a:r>
              <a:rPr lang="en-GB" sz="3600">
                <a:solidFill>
                  <a:srgbClr val="00C5D4"/>
                </a:solidFill>
                <a:latin typeface="Arial"/>
                <a:ea typeface="Arial"/>
                <a:cs typeface="Arial"/>
                <a:sym typeface="Arial"/>
              </a:rPr>
              <a:t>bring an umbrella.</a:t>
            </a:r>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not raining outside </a:t>
            </a:r>
            <a:r>
              <a:rPr lang="en-GB" sz="3600">
                <a:solidFill>
                  <a:srgbClr val="00C5D4"/>
                </a:solidFill>
                <a:latin typeface="Arial"/>
                <a:ea typeface="Arial"/>
                <a:cs typeface="Arial"/>
                <a:sym typeface="Arial"/>
              </a:rPr>
              <a:t>don’t</a:t>
            </a:r>
            <a:endParaRPr/>
          </a:p>
          <a:p>
            <a:pPr indent="0" lvl="0" marL="0" marR="0" rtl="0" algn="l">
              <a:spcBef>
                <a:spcPts val="0"/>
              </a:spcBef>
              <a:spcAft>
                <a:spcPts val="0"/>
              </a:spcAft>
              <a:buNone/>
            </a:pPr>
            <a:r>
              <a:t/>
            </a:r>
            <a:endParaRPr sz="3600">
              <a:solidFill>
                <a:srgbClr val="00C5D4"/>
              </a:solidFill>
              <a:latin typeface="Arial"/>
              <a:ea typeface="Arial"/>
              <a:cs typeface="Arial"/>
              <a:sym typeface="Arial"/>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sunny outside </a:t>
            </a:r>
            <a:r>
              <a:rPr lang="en-GB" sz="3600">
                <a:solidFill>
                  <a:srgbClr val="00C5D4"/>
                </a:solidFill>
                <a:latin typeface="Arial"/>
                <a:ea typeface="Arial"/>
                <a:cs typeface="Arial"/>
                <a:sym typeface="Arial"/>
              </a:rPr>
              <a:t>wear sunglasses.</a:t>
            </a:r>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not sunny outside </a:t>
            </a:r>
            <a:r>
              <a:rPr lang="en-GB" sz="3600">
                <a:solidFill>
                  <a:srgbClr val="00C5D4"/>
                </a:solidFill>
                <a:latin typeface="Arial"/>
                <a:ea typeface="Arial"/>
                <a:cs typeface="Arial"/>
                <a:sym typeface="Arial"/>
              </a:rPr>
              <a:t>don’t</a:t>
            </a:r>
            <a:endParaRPr/>
          </a:p>
          <a:p>
            <a:pPr indent="0" lvl="0" marL="0" marR="0" rtl="0" algn="l">
              <a:spcBef>
                <a:spcPts val="0"/>
              </a:spcBef>
              <a:spcAft>
                <a:spcPts val="0"/>
              </a:spcAft>
              <a:buNone/>
            </a:pPr>
            <a:r>
              <a:t/>
            </a:r>
            <a:endParaRPr sz="3600">
              <a:solidFill>
                <a:srgbClr val="00C5D4"/>
              </a:solidFill>
              <a:latin typeface="Arial"/>
              <a:ea typeface="Arial"/>
              <a:cs typeface="Arial"/>
              <a:sym typeface="Arial"/>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hungry </a:t>
            </a:r>
            <a:r>
              <a:rPr lang="en-GB" sz="3600">
                <a:solidFill>
                  <a:srgbClr val="00C5D4"/>
                </a:solidFill>
                <a:latin typeface="Arial"/>
                <a:ea typeface="Arial"/>
                <a:cs typeface="Arial"/>
                <a:sym typeface="Arial"/>
              </a:rPr>
              <a:t>get something to eat.</a:t>
            </a:r>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not </a:t>
            </a:r>
            <a:r>
              <a:rPr lang="en-GB" sz="3600">
                <a:solidFill>
                  <a:srgbClr val="00C5D4"/>
                </a:solidFill>
                <a:latin typeface="Arial"/>
                <a:ea typeface="Arial"/>
                <a:cs typeface="Arial"/>
                <a:sym typeface="Arial"/>
              </a:rPr>
              <a:t>don’t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9"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21" name="Google Shape;121;p4"/>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4"/>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4"/>
          <p:cNvSpPr txBox="1"/>
          <p:nvPr/>
        </p:nvSpPr>
        <p:spPr>
          <a:xfrm>
            <a:off x="5380356" y="2382559"/>
            <a:ext cx="5579928" cy="2092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600">
                <a:solidFill>
                  <a:srgbClr val="00C5D4"/>
                </a:solidFill>
                <a:latin typeface="Arial"/>
                <a:ea typeface="Arial"/>
                <a:cs typeface="Arial"/>
                <a:sym typeface="Arial"/>
              </a:rPr>
              <a:t>In computer science conditional statements (selection) can perform different computations or actions depending on whether a programmer-specified condition equals true or false.</a:t>
            </a:r>
            <a:endParaRPr/>
          </a:p>
        </p:txBody>
      </p:sp>
      <p:pic>
        <p:nvPicPr>
          <p:cNvPr id="124" name="Google Shape;124;p4"/>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drawing&#10;&#10;Description automatically generated" id="125" name="Google Shape;125;p4"/>
          <p:cNvPicPr preferRelativeResize="0"/>
          <p:nvPr/>
        </p:nvPicPr>
        <p:blipFill rotWithShape="1">
          <a:blip r:embed="rId5">
            <a:alphaModFix/>
          </a:blip>
          <a:srcRect b="0" l="0" r="0" t="0"/>
          <a:stretch/>
        </p:blipFill>
        <p:spPr>
          <a:xfrm>
            <a:off x="1959763" y="1612826"/>
            <a:ext cx="3294387" cy="35579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32" name="Google Shape;132;p5"/>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rgbClr val="00C5D4"/>
              </a:solidFill>
              <a:latin typeface="Calibri"/>
              <a:ea typeface="Calibri"/>
              <a:cs typeface="Calibri"/>
              <a:sym typeface="Calibri"/>
            </a:endParaRPr>
          </a:p>
        </p:txBody>
      </p:sp>
      <p:pic>
        <p:nvPicPr>
          <p:cNvPr id="133" name="Google Shape;133;p5"/>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34" name="Google Shape;134;p5"/>
          <p:cNvPicPr preferRelativeResize="0"/>
          <p:nvPr/>
        </p:nvPicPr>
        <p:blipFill rotWithShape="1">
          <a:blip r:embed="rId5">
            <a:alphaModFix/>
          </a:blip>
          <a:srcRect b="0" l="0" r="0" t="0"/>
          <a:stretch/>
        </p:blipFill>
        <p:spPr>
          <a:xfrm>
            <a:off x="1860274" y="2218775"/>
            <a:ext cx="3154650" cy="2248525"/>
          </a:xfrm>
          <a:prstGeom prst="rect">
            <a:avLst/>
          </a:prstGeom>
          <a:noFill/>
          <a:ln>
            <a:noFill/>
          </a:ln>
        </p:spPr>
      </p:pic>
      <p:pic>
        <p:nvPicPr>
          <p:cNvPr id="135" name="Google Shape;135;p5"/>
          <p:cNvPicPr preferRelativeResize="0"/>
          <p:nvPr/>
        </p:nvPicPr>
        <p:blipFill rotWithShape="1">
          <a:blip r:embed="rId6">
            <a:alphaModFix/>
          </a:blip>
          <a:srcRect b="0" l="0" r="0" t="0"/>
          <a:stretch/>
        </p:blipFill>
        <p:spPr>
          <a:xfrm>
            <a:off x="4947650" y="2885224"/>
            <a:ext cx="6293901" cy="1087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0"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2" name="Google Shape;142;p6"/>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6"/>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4" name="Google Shape;144;p6"/>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45" name="Google Shape;145;p6"/>
          <p:cNvPicPr preferRelativeResize="0"/>
          <p:nvPr/>
        </p:nvPicPr>
        <p:blipFill rotWithShape="1">
          <a:blip r:embed="rId5">
            <a:alphaModFix/>
          </a:blip>
          <a:srcRect b="0" l="0" r="0" t="0"/>
          <a:stretch/>
        </p:blipFill>
        <p:spPr>
          <a:xfrm>
            <a:off x="1776325" y="2527200"/>
            <a:ext cx="9155376" cy="180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52" name="Google Shape;152;p7"/>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3" name="Google Shape;153;p7"/>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54" name="Google Shape;154;p7"/>
          <p:cNvPicPr preferRelativeResize="0"/>
          <p:nvPr/>
        </p:nvPicPr>
        <p:blipFill rotWithShape="1">
          <a:blip r:embed="rId5">
            <a:alphaModFix/>
          </a:blip>
          <a:srcRect b="0" l="0" r="0" t="0"/>
          <a:stretch/>
        </p:blipFill>
        <p:spPr>
          <a:xfrm>
            <a:off x="3562350" y="1257300"/>
            <a:ext cx="5067300" cy="434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9" name="Shape 159"/>
        <p:cNvGrpSpPr/>
        <p:nvPr/>
      </p:nvGrpSpPr>
      <p:grpSpPr>
        <a:xfrm>
          <a:off x="0" y="0"/>
          <a:ext cx="0" cy="0"/>
          <a:chOff x="0" y="0"/>
          <a:chExt cx="0" cy="0"/>
        </a:xfrm>
      </p:grpSpPr>
      <p:pic>
        <p:nvPicPr>
          <p:cNvPr id="160" name="Google Shape;160;p8"/>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61" name="Google Shape;161;p8"/>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8"/>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63" name="Google Shape;163;p8"/>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64" name="Google Shape;164;p8"/>
          <p:cNvPicPr preferRelativeResize="0"/>
          <p:nvPr/>
        </p:nvPicPr>
        <p:blipFill rotWithShape="1">
          <a:blip r:embed="rId5">
            <a:alphaModFix/>
          </a:blip>
          <a:srcRect b="0" l="0" r="0" t="0"/>
          <a:stretch/>
        </p:blipFill>
        <p:spPr>
          <a:xfrm>
            <a:off x="1214855" y="2598821"/>
            <a:ext cx="9762290" cy="16603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pic>
        <p:nvPicPr>
          <p:cNvPr id="170" name="Google Shape;170;p9"/>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71" name="Google Shape;171;p9"/>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9"/>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73" name="Google Shape;173;p9"/>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74" name="Google Shape;174;p9"/>
          <p:cNvPicPr preferRelativeResize="0"/>
          <p:nvPr/>
        </p:nvPicPr>
        <p:blipFill rotWithShape="1">
          <a:blip r:embed="rId5">
            <a:alphaModFix/>
          </a:blip>
          <a:srcRect b="0" l="0" r="0" t="0"/>
          <a:stretch/>
        </p:blipFill>
        <p:spPr>
          <a:xfrm>
            <a:off x="4631950" y="1201049"/>
            <a:ext cx="3665101" cy="47248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2020-02-18T13:02:08Z</dcterms:created>
  <dc:creator>Bradley Dardis</dc:creator>
</cp:coreProperties>
</file>